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97" r:id="rId4"/>
    <p:sldId id="288" r:id="rId5"/>
    <p:sldId id="269" r:id="rId6"/>
    <p:sldId id="296" r:id="rId7"/>
    <p:sldId id="295" r:id="rId8"/>
    <p:sldId id="294" r:id="rId9"/>
    <p:sldId id="293" r:id="rId10"/>
    <p:sldId id="298" r:id="rId11"/>
    <p:sldId id="292" r:id="rId12"/>
    <p:sldId id="291" r:id="rId13"/>
    <p:sldId id="276" r:id="rId14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1C9"/>
    <a:srgbClr val="8C97AE"/>
    <a:srgbClr val="C7DCEA"/>
    <a:srgbClr val="006BAD"/>
    <a:srgbClr val="7B7877"/>
    <a:srgbClr val="D12821"/>
    <a:srgbClr val="78B5D8"/>
    <a:srgbClr val="74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6" autoAdjust="0"/>
    <p:restoredTop sz="90929"/>
  </p:normalViewPr>
  <p:slideViewPr>
    <p:cSldViewPr showGuides="1">
      <p:cViewPr varScale="1">
        <p:scale>
          <a:sx n="106" d="100"/>
          <a:sy n="106" d="100"/>
        </p:scale>
        <p:origin x="3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62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fld id="{9CA5D629-B75A-4439-B6EF-3DCFD854F4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57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fld id="{E94360AF-8CA9-4F38-9226-E7B3D4442E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22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68E3A-9FDF-4E6D-835E-7CAFA100660A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1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229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01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10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8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11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8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12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9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13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7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BB6E9-7222-471D-BFF7-8DF12F56948C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2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331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9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3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2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4FC34-6412-400E-AACC-CE84DDD96E42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4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433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5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8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6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4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7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7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8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9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CE159-BE9E-48B9-89B8-A7B53741016D}" type="slidenum">
              <a:rPr lang="de-DE" altLang="de-DE" smtClean="0">
                <a:latin typeface="Arial" pitchFamily="34" charset="0"/>
                <a:ea typeface="Osaka"/>
                <a:cs typeface="Osaka"/>
              </a:rPr>
              <a:pPr/>
              <a:t>9</a:t>
            </a:fld>
            <a:endParaRPr lang="de-DE" altLang="de-DE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1843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1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nagarth\Desktop\POW3R_HG Grafik_quer.jpg"/>
          <p:cNvPicPr>
            <a:picLocks noChangeAspect="1" noChangeArrowheads="1"/>
          </p:cNvPicPr>
          <p:nvPr userDrawn="1"/>
        </p:nvPicPr>
        <p:blipFill rotWithShape="1">
          <a:blip r:embed="rId2"/>
          <a:srcRect t="6960" r="29682"/>
          <a:stretch/>
        </p:blipFill>
        <p:spPr bwMode="auto">
          <a:xfrm>
            <a:off x="1" y="869950"/>
            <a:ext cx="8573105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711200" y="2225675"/>
            <a:ext cx="207736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P R Ä S E N T I E R T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2819400"/>
            <a:ext cx="10945216" cy="27432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3392" y="4648200"/>
            <a:ext cx="10945216" cy="1143000"/>
          </a:xfrm>
          <a:prstGeom prst="rect">
            <a:avLst/>
          </a:prstGeom>
        </p:spPr>
        <p:txBody>
          <a:bodyPr/>
          <a:lstStyle>
            <a:lvl1pPr marL="0" indent="0"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117126"/>
            <a:ext cx="5229225" cy="20955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6288021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10945216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88021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752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10945216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10945216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6288021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288021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5280587" cy="432048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 marL="914400" indent="0">
              <a:buFont typeface="Arial" panose="020B0604020202020204" pitchFamily="34" charset="0"/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288021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45216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392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6288021" y="1268760"/>
            <a:ext cx="5280587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</a:defRPr>
            </a:lvl5pPr>
          </a:lstStyle>
          <a:p>
            <a:pPr lvl="0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92" y="5915744"/>
            <a:ext cx="1911827" cy="7661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agarth\Desktop\POW3R_HG Grafik_quer.jpg"/>
          <p:cNvPicPr>
            <a:picLocks noChangeAspect="1" noChangeArrowheads="1"/>
          </p:cNvPicPr>
          <p:nvPr userDrawn="1"/>
        </p:nvPicPr>
        <p:blipFill rotWithShape="1">
          <a:blip r:embed="rId12"/>
          <a:srcRect t="6960" r="50000" b="417"/>
          <a:stretch/>
        </p:blipFill>
        <p:spPr bwMode="auto">
          <a:xfrm>
            <a:off x="0" y="869950"/>
            <a:ext cx="6096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915744"/>
            <a:ext cx="5940552" cy="8869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65" y="5915744"/>
            <a:ext cx="963940" cy="721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0" r:id="rId2"/>
    <p:sldLayoutId id="2147483891" r:id="rId3"/>
    <p:sldLayoutId id="2147483892" r:id="rId4"/>
    <p:sldLayoutId id="2147483899" r:id="rId5"/>
    <p:sldLayoutId id="2147483893" r:id="rId6"/>
    <p:sldLayoutId id="2147483894" r:id="rId7"/>
    <p:sldLayoutId id="2147483895" r:id="rId8"/>
    <p:sldLayoutId id="2147483896" r:id="rId9"/>
    <p:sldLayoutId id="2147483897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Calibri" pitchFamily="34" charset="0"/>
          <a:ea typeface="Osaka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Calibri" pitchFamily="34" charset="0"/>
          <a:ea typeface="Osaka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Calibri" pitchFamily="34" charset="0"/>
          <a:ea typeface="Osaka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Calibri" pitchFamily="34" charset="0"/>
          <a:ea typeface="Osaka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Verdana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Verdana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Verdana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281C9"/>
          </a:solidFill>
          <a:latin typeface="Verdana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12821"/>
        </a:buClr>
        <a:buFont typeface="Wingdings" pitchFamily="2" charset="2"/>
        <a:buChar char="Ø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BAD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281C9"/>
        </a:buClr>
        <a:buFont typeface="Times" pitchFamily="18" charset="0"/>
        <a:buChar char="•"/>
        <a:defRPr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4BAE2"/>
        </a:buClr>
        <a:buFont typeface="Times" pitchFamily="18" charset="0"/>
        <a:buChar char="•"/>
        <a:defRPr sz="1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4BAE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4BAE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4BAE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4BAE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m.roha.at/AMEISE/main.aspx?etc=1&amp;extraqs=?_gridType%3d1%26etc%3d1%26id%3d%7b0619EC0B-76E6-DA11-9C60-000D601647DB%7d%26rskey%3d%7b2D1187C4-23FE-4BB5-9647-43BB1C6DDBD1%7d&amp;pagemode=iframe&amp;pagetype=entityrecord&amp;rskey=%7b2D1187C4-23FE-4BB5-9647-43BB1C6DDBD1%7d" TargetMode="Externa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7408" y="2819400"/>
            <a:ext cx="9432281" cy="2743200"/>
          </a:xfrm>
        </p:spPr>
        <p:txBody>
          <a:bodyPr/>
          <a:lstStyle/>
          <a:p>
            <a:pPr>
              <a:defRPr/>
            </a:pP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PDF-Ausgabe für Fortgeschrittene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6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803412" y="3861048"/>
            <a:ext cx="105851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AT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Mergen</a:t>
            </a:r>
            <a:r>
              <a:rPr lang="de-AT" dirty="0" smtClean="0">
                <a:latin typeface="Verdana" panose="020B0604030504040204" pitchFamily="34" charset="0"/>
                <a:ea typeface="Verdana" panose="020B0604030504040204" pitchFamily="34" charset="0"/>
              </a:rPr>
              <a:t>, Verschlüsseln, PDF/A</a:t>
            </a:r>
            <a:endParaRPr lang="de-DE" alt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915744"/>
            <a:ext cx="5940552" cy="8869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65" y="5915744"/>
            <a:ext cx="963940" cy="72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 smtClean="0">
                <a:solidFill>
                  <a:srgbClr val="007BC1"/>
                </a:solidFill>
                <a:latin typeface="Verdana" panose="020B0604030504040204" pitchFamily="34" charset="0"/>
              </a:rPr>
              <a:t>Notwendigkeit für PDF/A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Langzeitarchivierung</a:t>
            </a:r>
            <a:r>
              <a:rPr lang="de-AT" altLang="de-DE" sz="1800" kern="0" dirty="0" smtClean="0">
                <a:latin typeface="Verdana" panose="020B0604030504040204" pitchFamily="34" charset="0"/>
              </a:rPr>
              <a:t/>
            </a:r>
            <a:br>
              <a:rPr lang="de-AT" altLang="de-DE" sz="1800" kern="0" dirty="0" smtClean="0">
                <a:latin typeface="Verdana" panose="020B0604030504040204" pitchFamily="34" charset="0"/>
              </a:rPr>
            </a:br>
            <a:r>
              <a:rPr lang="de-AT" altLang="de-DE" sz="1800" kern="0" dirty="0" smtClean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wird </a:t>
            </a:r>
            <a:r>
              <a:rPr lang="de-AT" altLang="de-DE" sz="1600" kern="0" dirty="0">
                <a:latin typeface="Verdana" panose="020B0604030504040204" pitchFamily="34" charset="0"/>
              </a:rPr>
              <a:t>von manchen Archivsystemen verlangt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/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rechtlich zur Zeit in den meisten Ländern nicht vorgeschrieben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800" kern="0" dirty="0" smtClean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Von vielen Firmen dennoch eingesetzt, da langfristig mehr Dokumentensicherheit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err="1" smtClean="0">
                <a:latin typeface="Verdana" panose="020B0604030504040204" pitchFamily="34" charset="0"/>
              </a:rPr>
              <a:t>ZUGFeRD</a:t>
            </a:r>
            <a:endParaRPr lang="de-AT" altLang="de-DE" sz="1000" kern="0" dirty="0" smtClean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Benötigte </a:t>
            </a:r>
            <a:r>
              <a:rPr lang="de-AT" altLang="de-DE" sz="2000" i="1" dirty="0" err="1">
                <a:solidFill>
                  <a:srgbClr val="007BC1"/>
                </a:solidFill>
                <a:latin typeface="Verdana" panose="020B0604030504040204" pitchFamily="34" charset="0"/>
              </a:rPr>
              <a:t>SpoolMaster</a:t>
            </a:r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 Module: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PDFs verbinden: PDF Merger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Verschlüsselung: RC40 bzw. RC128 ist Teil des PDF-</a:t>
            </a:r>
            <a:r>
              <a:rPr lang="de-AT" altLang="de-DE" sz="1800" b="1" kern="0" dirty="0" err="1" smtClean="0">
                <a:latin typeface="Verdana" panose="020B0604030504040204" pitchFamily="34" charset="0"/>
              </a:rPr>
              <a:t>Writers</a:t>
            </a:r>
            <a:endParaRPr lang="de-AT" altLang="de-DE" sz="1800" b="1" kern="0" dirty="0" smtClean="0">
              <a:latin typeface="Verdana" panose="020B0604030504040204" pitchFamily="34" charset="0"/>
            </a:endParaRP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AES128 hingegen ist ein zusätzliches Modul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PDF/A-Ausgabe: PDF/A Writer</a:t>
            </a:r>
            <a:br>
              <a:rPr lang="de-AT" altLang="de-DE" sz="1800" b="1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günstiger, wenn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Zusatz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zum </a:t>
            </a:r>
            <a:r>
              <a:rPr lang="de-AT" altLang="de-DE" sz="1600" kern="0" smtClean="0">
                <a:latin typeface="Verdana" panose="020B0604030504040204" pitchFamily="34" charset="0"/>
              </a:rPr>
              <a:t>PDF </a:t>
            </a:r>
            <a:r>
              <a:rPr lang="de-AT" altLang="de-DE" sz="1600" kern="0" smtClean="0">
                <a:latin typeface="Verdana" panose="020B0604030504040204" pitchFamily="34" charset="0"/>
              </a:rPr>
              <a:t>Writer</a:t>
            </a:r>
            <a:endParaRPr lang="de-AT" altLang="de-DE" sz="1600" kern="0" dirty="0" smtClean="0">
              <a:latin typeface="Verdana" panose="020B0604030504040204" pitchFamily="34" charset="0"/>
            </a:endParaRPr>
          </a:p>
          <a:p>
            <a:pPr>
              <a:spcBef>
                <a:spcPct val="30000"/>
              </a:spcBef>
              <a:spcAft>
                <a:spcPct val="25000"/>
              </a:spcAft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Optional: Navigator/VFL für die </a:t>
            </a:r>
            <a:r>
              <a:rPr lang="de-AT" altLang="de-DE" sz="1800" b="1" kern="0" dirty="0" smtClean="0">
                <a:latin typeface="Verdana" panose="020B0604030504040204" pitchFamily="34" charset="0"/>
              </a:rPr>
              <a:t>Einrichtung</a:t>
            </a:r>
            <a:endParaRPr lang="de-AT" altLang="de-DE" sz="1800" b="1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 smtClean="0">
                <a:solidFill>
                  <a:srgbClr val="007BC1"/>
                </a:solidFill>
                <a:latin typeface="Verdana" panose="020B0604030504040204" pitchFamily="34" charset="0"/>
              </a:rPr>
              <a:t>4 </a:t>
            </a:r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Möglichkeiten der Produkteinführung</a:t>
            </a:r>
            <a:r>
              <a:rPr lang="de-DE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/>
            </a:r>
            <a:br>
              <a:rPr lang="de-DE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</a:br>
            <a:endParaRPr lang="de-AT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448928"/>
            <a:ext cx="11521280" cy="1152144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85" y="1004158"/>
            <a:ext cx="11161240" cy="29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4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Einführung &amp; Betreuung durch den Kunden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Meist mit kurzer Schulung durch ROHA oder den Partner</a:t>
            </a:r>
            <a:endParaRPr lang="de-AT" altLang="de-DE" sz="1600" kern="0" dirty="0">
              <a:latin typeface="Verdana" panose="020B0604030504040204" pitchFamily="34" charset="0"/>
            </a:endParaRP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4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Einführung durch ROHA oder </a:t>
            </a:r>
            <a:r>
              <a:rPr lang="de-AT" altLang="de-DE" sz="1800" b="1" kern="0" dirty="0" smtClean="0">
                <a:latin typeface="Verdana" panose="020B0604030504040204" pitchFamily="34" charset="0"/>
              </a:rPr>
              <a:t>Partner gemeinsam mit dem Kunden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Erstellung der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ersten Dokumente durch </a:t>
            </a:r>
            <a:r>
              <a:rPr lang="de-AT" altLang="de-DE" sz="1600" kern="0" dirty="0">
                <a:latin typeface="Verdana" panose="020B0604030504040204" pitchFamily="34" charset="0"/>
              </a:rPr>
              <a:t>ROHA oder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Partner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Installation der Dokumente und Schulung beim Kunden</a:t>
            </a:r>
            <a:r>
              <a:rPr lang="de-AT" altLang="de-DE" sz="1600" kern="0" dirty="0">
                <a:latin typeface="Verdana" panose="020B0604030504040204" pitchFamily="34" charset="0"/>
              </a:rPr>
              <a:t/>
            </a:r>
            <a:br>
              <a:rPr lang="de-AT" altLang="de-DE" sz="1600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Kunde übernimmt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Erstellung der weiteren Dokumente &amp; </a:t>
            </a:r>
            <a:r>
              <a:rPr lang="de-AT" altLang="de-DE" sz="1600" kern="0" dirty="0">
                <a:latin typeface="Verdana" panose="020B0604030504040204" pitchFamily="34" charset="0"/>
              </a:rPr>
              <a:t>laufende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Änderungen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Blip>
                <a:blip r:embed="rId4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Einführung durch ROHA oder </a:t>
            </a:r>
            <a:r>
              <a:rPr lang="de-AT" altLang="de-DE" sz="1800" b="1" kern="0" dirty="0" smtClean="0">
                <a:latin typeface="Verdana" panose="020B0604030504040204" pitchFamily="34" charset="0"/>
              </a:rPr>
              <a:t>Partner, Betreuung durch den Kunden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Erstellung </a:t>
            </a:r>
            <a:r>
              <a:rPr lang="de-AT" altLang="de-DE" sz="1600" kern="0">
                <a:latin typeface="Verdana" panose="020B0604030504040204" pitchFamily="34" charset="0"/>
              </a:rPr>
              <a:t>der </a:t>
            </a:r>
            <a:r>
              <a:rPr lang="de-AT" altLang="de-DE" sz="1600" kern="0" smtClean="0">
                <a:latin typeface="Verdana" panose="020B0604030504040204" pitchFamily="34" charset="0"/>
              </a:rPr>
              <a:t>kompletten Konfiguration </a:t>
            </a:r>
            <a:r>
              <a:rPr lang="de-AT" altLang="de-DE" sz="1600" kern="0" dirty="0">
                <a:latin typeface="Verdana" panose="020B0604030504040204" pitchFamily="34" charset="0"/>
              </a:rPr>
              <a:t>durch ROHA oder Partner</a:t>
            </a:r>
            <a:br>
              <a:rPr lang="de-AT" altLang="de-DE" sz="1600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Kunde übernimmt Betreuung &amp; laufende Änderungen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4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Einführung </a:t>
            </a:r>
            <a:r>
              <a:rPr lang="de-AT" altLang="de-DE" sz="1800" b="1" kern="0" dirty="0">
                <a:latin typeface="Verdana" panose="020B0604030504040204" pitchFamily="34" charset="0"/>
              </a:rPr>
              <a:t>&amp; Betreuung durch ROHA oder Partner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Änderungen können per Fernwartung prompt erledigt werden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  <p:sp>
        <p:nvSpPr>
          <p:cNvPr id="14" name="Text Box 2056">
            <a:extLst>
              <a:ext uri="{FF2B5EF4-FFF2-40B4-BE49-F238E27FC236}">
                <a16:creationId xmlns:a16="http://schemas.microsoft.com/office/drawing/2014/main" xmlns="" id="{EA3B3202-868F-4FF8-91B2-6C8E865E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000" y="4855723"/>
            <a:ext cx="106571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32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622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813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003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460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918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375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832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AT" altLang="de-DE" sz="1600" b="1" i="1" dirty="0">
                <a:solidFill>
                  <a:srgbClr val="0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In jedem Fall steht die ROHA Hotline für Fragen und Unterstützung zur Verfügung.</a:t>
            </a:r>
          </a:p>
        </p:txBody>
      </p:sp>
    </p:spTree>
    <p:extLst>
      <p:ext uri="{BB962C8B-B14F-4D97-AF65-F5344CB8AC3E}">
        <p14:creationId xmlns:p14="http://schemas.microsoft.com/office/powerpoint/2010/main" val="6874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20" y="687052"/>
            <a:ext cx="11345360" cy="936339"/>
          </a:xfrm>
        </p:spPr>
        <p:txBody>
          <a:bodyPr anchor="t"/>
          <a:lstStyle/>
          <a:p>
            <a:pPr algn="ctr"/>
            <a:r>
              <a:rPr lang="de-AT" altLang="de-DE" sz="3600" i="1" dirty="0">
                <a:solidFill>
                  <a:srgbClr val="007BC1"/>
                </a:solidFill>
                <a:latin typeface="Verdana" panose="020B0604030504040204" pitchFamily="34" charset="0"/>
              </a:rPr>
              <a:t>Danke für Ihre Aufmerksamkeit</a:t>
            </a:r>
            <a:endParaRPr lang="de-DE" altLang="de-DE" sz="3600" i="1" dirty="0">
              <a:solidFill>
                <a:srgbClr val="007BC1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2" y="4459164"/>
            <a:ext cx="11539264" cy="115214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6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11539264" cy="26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defRPr/>
            </a:pP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Hauptsitz Wien | </a:t>
            </a:r>
            <a:r>
              <a:rPr lang="de-DE" altLang="de-DE" sz="18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Ameisgasse</a:t>
            </a: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49-51 | 1140 Wien | AUSTRIA</a:t>
            </a:r>
          </a:p>
          <a:p>
            <a:pPr marL="0" indent="0" eaLnBrk="1" hangingPunct="1">
              <a:defRPr/>
            </a:pP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T: +43 1 419 67 00 | F: +43 1 419 67 00</a:t>
            </a:r>
          </a:p>
          <a:p>
            <a:pPr marL="0" indent="0" eaLnBrk="1" hangingPunct="1">
              <a:defRPr/>
            </a:pP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M: info@roha.at</a:t>
            </a:r>
          </a:p>
          <a:p>
            <a:pPr eaLnBrk="1" hangingPunct="1">
              <a:defRPr/>
            </a:pPr>
            <a:endParaRPr lang="de-DE" altLang="de-DE" sz="1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defRPr/>
            </a:pP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Max-Planck-Straße 6-8| 50858 Köln| DEUTSCHLAND</a:t>
            </a:r>
          </a:p>
          <a:p>
            <a:pPr marL="0" indent="0" eaLnBrk="1" hangingPunct="1">
              <a:defRPr/>
            </a:pP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T: +49 2234 9918 1 | F: +49 2234 9918 960</a:t>
            </a:r>
          </a:p>
          <a:p>
            <a:pPr marL="0" indent="0" eaLnBrk="1" hangingPunct="1">
              <a:defRPr/>
            </a:pPr>
            <a:r>
              <a:rPr lang="de-DE" altLang="de-DE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M: info@spoolmaster.de </a:t>
            </a:r>
          </a:p>
          <a:p>
            <a:pPr eaLnBrk="1" hangingPunct="1">
              <a:defRPr/>
            </a:pPr>
            <a:endParaRPr lang="de-DE" altLang="de-DE" sz="1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2056">
            <a:extLst>
              <a:ext uri="{FF2B5EF4-FFF2-40B4-BE49-F238E27FC236}">
                <a16:creationId xmlns:a16="http://schemas.microsoft.com/office/drawing/2014/main" xmlns="" id="{EA3B3202-868F-4FF8-91B2-6C8E865E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3" y="4803499"/>
            <a:ext cx="11521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32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622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813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0036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460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918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5375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832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de-DE" altLang="de-DE" sz="1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www.roha.at | www.spoolmaster.info</a:t>
            </a:r>
          </a:p>
        </p:txBody>
      </p:sp>
      <p:sp>
        <p:nvSpPr>
          <p:cNvPr id="9" name="AutoShape 206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BFAAF982-2296-4C25-9B46-5B5DD392A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"/>
            <a:ext cx="914400" cy="762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AT" altLang="de-DE">
              <a:latin typeface="Verdana" panose="020B060403050404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98403599-4E21-492E-99EF-A8E17377B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570975" y="0"/>
            <a:ext cx="7937" cy="0"/>
          </a:xfrm>
          <a:prstGeom prst="rect">
            <a:avLst/>
          </a:prstGeom>
          <a:solidFill>
            <a:srgbClr val="F3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Telefon +49 2234 9918 1 Geben Sie die Haupttelefonnummer für diese Firma ein.</a:t>
            </a:r>
            <a:endParaRPr kumimoji="0" lang="de-DE" altLang="de-DE" sz="900" b="1" i="0" u="sng" strike="noStrike" cap="none" normalizeH="0" baseline="0">
              <a:ln>
                <a:noFill/>
              </a:ln>
              <a:solidFill>
                <a:srgbClr val="1160B7"/>
              </a:solidFill>
              <a:effectLst/>
              <a:latin typeface="Segoe UI" panose="020B0502040204020203" pitchFamily="34" charset="0"/>
              <a:cs typeface="Segoe UI" panose="020B0502040204020203" pitchFamily="34" charset="0"/>
              <a:hlinkClick r:id="rId5" tooltip="Fügen Sie das Präfix &quot;+&lt;Ländercode&gt;&lt;Ortsvorwahl&gt;&quot; vor der Nummer ein, und installieren Sie Skype, um Anrufe von Microsoft Dynamics CRM aus zu tätigen.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1" i="0" u="sng" strike="noStrike" cap="none" normalizeH="0" baseline="0">
                <a:ln>
                  <a:noFill/>
                </a:ln>
                <a:solidFill>
                  <a:srgbClr val="1160B7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 tooltip="Fügen Sie das Präfix &quot;+&lt;Ländercode&gt;&lt;Ortsvorwahl&gt;&quot; vor der Nummer ein, und installieren Sie Skype, um Anrufe von Microsoft Dynamics CRM aus zu tätigen."/>
              </a:rPr>
              <a:t>+49 2234 9918 1</a:t>
            </a:r>
            <a: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de-DE" altLang="de-DE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1255" y="908720"/>
            <a:ext cx="9402936" cy="6096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EIN BEITRAG VON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777618" y="1844824"/>
            <a:ext cx="9402936" cy="19445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Herbert Pfeifer</a:t>
            </a:r>
          </a:p>
          <a:p>
            <a:pPr eaLnBrk="1" hangingPunct="1">
              <a:defRPr/>
            </a:pPr>
            <a:r>
              <a:rPr lang="de-DE" alt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Entwicklungsleiter</a:t>
            </a:r>
          </a:p>
          <a:p>
            <a:pPr eaLnBrk="1" hangingPunct="1">
              <a:defRPr/>
            </a:pPr>
            <a:endParaRPr lang="de-DE" altLang="de-DE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de-DE" altLang="de-DE" sz="1800" dirty="0">
                <a:latin typeface="Verdana" panose="020B0604030504040204" pitchFamily="34" charset="0"/>
                <a:ea typeface="Verdana" panose="020B0604030504040204" pitchFamily="34" charset="0"/>
              </a:rPr>
              <a:t>ROHA Software Support GmbH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Der </a:t>
            </a:r>
            <a:r>
              <a:rPr lang="de-AT" altLang="de-DE" sz="2000" i="1" dirty="0" err="1">
                <a:solidFill>
                  <a:srgbClr val="007BC1"/>
                </a:solidFill>
                <a:latin typeface="Verdana" panose="020B0604030504040204" pitchFamily="34" charset="0"/>
              </a:rPr>
              <a:t>SpoolMaster</a:t>
            </a:r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 PDF Merger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Verbindet mehrere PDF-Dateien zu einem Dokument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Dokumente können zu Beginn, am Ende oder nach einer bestimmten Seite eingefügt werden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Verbinden zweier existierenden Dokumente mittels Befehl MRGPDF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Verbinden </a:t>
            </a:r>
            <a:r>
              <a:rPr lang="de-AT" altLang="de-DE" sz="1800" b="1" kern="0" dirty="0">
                <a:latin typeface="Verdana" panose="020B0604030504040204" pitchFamily="34" charset="0"/>
              </a:rPr>
              <a:t>mit neu erstellten PDF-Dokumenten mittels </a:t>
            </a:r>
            <a:r>
              <a:rPr lang="de-AT" altLang="de-DE" sz="1800" b="1" kern="0" dirty="0" err="1">
                <a:latin typeface="Verdana" panose="020B0604030504040204" pitchFamily="34" charset="0"/>
              </a:rPr>
              <a:t>SpoolMaster</a:t>
            </a:r>
            <a:r>
              <a:rPr lang="de-AT" altLang="de-DE" sz="1800" b="1" kern="0" dirty="0">
                <a:latin typeface="Verdana" panose="020B0604030504040204" pitchFamily="34" charset="0"/>
              </a:rPr>
              <a:t> Befehl PRTSPLFPDF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Verarbeitung </a:t>
            </a:r>
            <a:r>
              <a:rPr lang="de-AT" altLang="de-DE" sz="1800" b="1" kern="0" dirty="0">
                <a:latin typeface="Verdana" panose="020B0604030504040204" pitchFamily="34" charset="0"/>
              </a:rPr>
              <a:t>direkt auf der </a:t>
            </a:r>
            <a:r>
              <a:rPr lang="de-AT" altLang="de-DE" sz="1800" b="1" kern="0" dirty="0" err="1">
                <a:latin typeface="Verdana" panose="020B0604030504040204" pitchFamily="34" charset="0"/>
              </a:rPr>
              <a:t>IBMi</a:t>
            </a:r>
            <a:endParaRPr lang="de-AT" altLang="de-DE" sz="1800" b="1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23392" y="1107903"/>
            <a:ext cx="10729192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Calibri" pitchFamily="34" charset="0"/>
                <a:ea typeface="Osaka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Calibri" pitchFamily="34" charset="0"/>
                <a:ea typeface="Osaka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Calibri" pitchFamily="34" charset="0"/>
                <a:ea typeface="Osaka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Calibri" pitchFamily="34" charset="0"/>
                <a:ea typeface="Osaka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Verdana" charset="0"/>
                <a:ea typeface="Osaka" charset="-128"/>
                <a:cs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Verdana" charset="0"/>
                <a:ea typeface="Osaka" charset="-128"/>
                <a:cs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Verdana" charset="0"/>
                <a:ea typeface="Osaka" charset="-128"/>
                <a:cs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81C9"/>
                </a:solidFill>
                <a:latin typeface="Verdana" charset="0"/>
                <a:ea typeface="Osaka" charset="-128"/>
                <a:cs typeface="Osaka" charset="-128"/>
              </a:defRPr>
            </a:lvl9pPr>
          </a:lstStyle>
          <a:p>
            <a:pPr eaLnBrk="1" hangingPunct="1">
              <a:defRPr/>
            </a:pPr>
            <a:r>
              <a:rPr lang="de-DE" altLang="de-DE" sz="18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Das Szenario: Rechnungen sollen in Zukunft mit Swiss QR-Seite und AGBs versehen werden. Dafür wären ohne </a:t>
            </a:r>
            <a:r>
              <a:rPr lang="de-DE" altLang="de-DE" sz="18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SpoolMaster</a:t>
            </a:r>
            <a:r>
              <a:rPr lang="de-DE" altLang="de-DE" sz="18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aufwändige Programmänderungen nötig.</a:t>
            </a:r>
            <a:endParaRPr lang="de-DE" altLang="de-DE" sz="1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 smtClean="0">
                <a:solidFill>
                  <a:srgbClr val="0281C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</a:t>
            </a:r>
            <a:r>
              <a:rPr lang="de-AT" sz="2000" dirty="0" err="1" smtClean="0">
                <a:solidFill>
                  <a:srgbClr val="0281C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SpoolMaster</a:t>
            </a:r>
            <a:r>
              <a:rPr lang="de-AT" sz="2000" dirty="0" smtClean="0">
                <a:solidFill>
                  <a:srgbClr val="0281C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PDF Merger – Live Demo</a:t>
            </a:r>
            <a:endParaRPr lang="de-AT" sz="2000" dirty="0">
              <a:solidFill>
                <a:srgbClr val="0281C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348880"/>
            <a:ext cx="20107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68" y="2650604"/>
            <a:ext cx="20092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622" y="2579108"/>
            <a:ext cx="20092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377" y="2507612"/>
            <a:ext cx="20092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932" y="2436116"/>
            <a:ext cx="20092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092" y="2348880"/>
            <a:ext cx="1995653" cy="2845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230" y="2379791"/>
            <a:ext cx="2010741" cy="28529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Pfeil nach rechts 20"/>
          <p:cNvSpPr/>
          <p:nvPr/>
        </p:nvSpPr>
        <p:spPr bwMode="auto">
          <a:xfrm>
            <a:off x="2895549" y="3168499"/>
            <a:ext cx="1947559" cy="936104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5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PDF Merger - Einsatzmöglichkeiten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Einbindung von Fremddokumenten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Transportetiketten von Speditionen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Zusammenfassen </a:t>
            </a:r>
            <a:r>
              <a:rPr lang="de-AT" altLang="de-DE" sz="1800" b="1" kern="0" dirty="0">
                <a:latin typeface="Verdana" panose="020B0604030504040204" pitchFamily="34" charset="0"/>
              </a:rPr>
              <a:t>mehrerer Spool-Dateien</a:t>
            </a:r>
            <a:br>
              <a:rPr lang="de-AT" altLang="de-DE" sz="1800" b="1" kern="0" dirty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Manchmal sind Daten auf mehrere Spool-Dateien verteilt, was beim Druck nicht weiter auffällt. Sollen die Dokumente in Zukunft aber digitalisiert und per PDF versendet oder archiviert werden, müssen sie zu einem Dokument zusammengefasst werden.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Hinzufügen von AGBs 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Einbinden von PDF-Dokumenten ohne vorheriger Konvertierung</a:t>
            </a: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>
                <a:solidFill>
                  <a:srgbClr val="007BC1"/>
                </a:solidFill>
                <a:latin typeface="Verdana" panose="020B0604030504040204" pitchFamily="34" charset="0"/>
              </a:rPr>
              <a:t>PDF-Merger - Vorteile gegenüber Einfügen als Grafik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Kleinere Dokumente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Schnellere Verarbeitung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Dokumente bleiben im Textformat</a:t>
            </a:r>
            <a:br>
              <a:rPr lang="de-AT" altLang="de-DE" sz="1800" b="1" kern="0" dirty="0">
                <a:latin typeface="Verdana" panose="020B0604030504040204" pitchFamily="34" charset="0"/>
              </a:rPr>
            </a:br>
            <a:r>
              <a:rPr lang="de-AT" altLang="de-DE" sz="1800" b="1" kern="0" dirty="0" smtClean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Dadurch </a:t>
            </a:r>
            <a:r>
              <a:rPr lang="de-AT" altLang="de-DE" sz="1600" kern="0" dirty="0">
                <a:latin typeface="Verdana" panose="020B0604030504040204" pitchFamily="34" charset="0"/>
              </a:rPr>
              <a:t>können Inhalte aus den Dokumenten angewählt und mittels </a:t>
            </a:r>
            <a:r>
              <a:rPr lang="de-AT" altLang="de-DE" sz="1600" kern="0" dirty="0" err="1">
                <a:latin typeface="Verdana" panose="020B0604030504040204" pitchFamily="34" charset="0"/>
              </a:rPr>
              <a:t>copy</a:t>
            </a:r>
            <a:r>
              <a:rPr lang="de-AT" altLang="de-DE" sz="1600" kern="0" dirty="0">
                <a:latin typeface="Verdana" panose="020B0604030504040204" pitchFamily="34" charset="0"/>
              </a:rPr>
              <a:t>/</a:t>
            </a:r>
            <a:r>
              <a:rPr lang="de-AT" altLang="de-DE" sz="1600" kern="0" dirty="0" err="1">
                <a:latin typeface="Verdana" panose="020B0604030504040204" pitchFamily="34" charset="0"/>
              </a:rPr>
              <a:t>paste</a:t>
            </a:r>
            <a:r>
              <a:rPr lang="de-AT" altLang="de-DE" sz="1600" kern="0" dirty="0">
                <a:latin typeface="Verdana" panose="020B0604030504040204" pitchFamily="34" charset="0"/>
              </a:rPr>
              <a:t> übertragen werden.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Arbeitsersparnis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Änderungen werden sofort aktiv</a:t>
            </a:r>
            <a:br>
              <a:rPr lang="de-AT" altLang="de-DE" sz="1800" b="1" kern="0" dirty="0">
                <a:latin typeface="Verdana" panose="020B0604030504040204" pitchFamily="34" charset="0"/>
              </a:rPr>
            </a:br>
            <a:r>
              <a:rPr lang="de-AT" altLang="de-DE" sz="1800" b="1" kern="0" dirty="0" smtClean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Dokumente </a:t>
            </a:r>
            <a:r>
              <a:rPr lang="de-AT" altLang="de-DE" sz="1600" kern="0" dirty="0">
                <a:latin typeface="Verdana" panose="020B0604030504040204" pitchFamily="34" charset="0"/>
              </a:rPr>
              <a:t>müssen lediglich im Verzeichnis ersetzt werden.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Erstellung von einzufügenden Dokumenten </a:t>
            </a:r>
            <a:r>
              <a:rPr lang="de-AT" altLang="de-DE" sz="1800" b="1" kern="0" dirty="0" smtClean="0">
                <a:latin typeface="Verdana" panose="020B0604030504040204" pitchFamily="34" charset="0"/>
              </a:rPr>
              <a:t>ohne </a:t>
            </a:r>
            <a:r>
              <a:rPr lang="de-AT" altLang="de-DE" sz="1800" b="1" kern="0" dirty="0">
                <a:latin typeface="Verdana" panose="020B0604030504040204" pitchFamily="34" charset="0"/>
              </a:rPr>
              <a:t>weitere Vorkenntnisse 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Keine Konfigurationsänderungen im </a:t>
            </a:r>
            <a:r>
              <a:rPr lang="de-AT" altLang="de-DE" sz="1800" b="1" kern="0" dirty="0" err="1">
                <a:latin typeface="Verdana" panose="020B0604030504040204" pitchFamily="34" charset="0"/>
              </a:rPr>
              <a:t>SpoolMaster</a:t>
            </a:r>
            <a:r>
              <a:rPr lang="de-AT" altLang="de-DE" sz="1800" b="1" kern="0" dirty="0">
                <a:latin typeface="Verdana" panose="020B0604030504040204" pitchFamily="34" charset="0"/>
              </a:rPr>
              <a:t> nötig</a:t>
            </a: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 smtClean="0">
                <a:solidFill>
                  <a:srgbClr val="007BC1"/>
                </a:solidFill>
                <a:latin typeface="Verdana" panose="020B0604030504040204" pitchFamily="34" charset="0"/>
              </a:rPr>
              <a:t>PDFs verschlüsseln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Für sensitive Informationen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Zum Schützen von Rechnungen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Einfach mittels PRTSPLFPDF konfigurierbar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Zum Festlegen des Kennworts stehen die üblichen Sonderwerte zur Verfügung:</a:t>
            </a:r>
            <a:br>
              <a:rPr lang="de-AT" altLang="de-DE" sz="1800" b="1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Ermittlung aus dem </a:t>
            </a:r>
            <a:r>
              <a:rPr lang="de-AT" altLang="de-DE" sz="1600" kern="0" dirty="0" err="1" smtClean="0">
                <a:latin typeface="Verdana" panose="020B0604030504040204" pitchFamily="34" charset="0"/>
              </a:rPr>
              <a:t>Spooltext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/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Ermittlung aus den Spool-Dateiattributen (z.B. USRDFNDTA)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Ermittlung aus der Datenbank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Ermittlung mittels Programm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3404962"/>
            <a:ext cx="3672408" cy="23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 smtClean="0">
                <a:solidFill>
                  <a:srgbClr val="007BC1"/>
                </a:solidFill>
                <a:latin typeface="Verdana" panose="020B0604030504040204" pitchFamily="34" charset="0"/>
              </a:rPr>
              <a:t>PDFs mit </a:t>
            </a:r>
            <a:r>
              <a:rPr lang="de-AT" altLang="de-DE" sz="2000" i="1" dirty="0" err="1" smtClean="0">
                <a:solidFill>
                  <a:srgbClr val="007BC1"/>
                </a:solidFill>
                <a:latin typeface="Verdana" panose="020B0604030504040204" pitchFamily="34" charset="0"/>
              </a:rPr>
              <a:t>SpoolMaster</a:t>
            </a:r>
            <a:r>
              <a:rPr lang="de-AT" altLang="de-DE" sz="2000" i="1" dirty="0" smtClean="0">
                <a:solidFill>
                  <a:srgbClr val="007BC1"/>
                </a:solidFill>
                <a:latin typeface="Verdana" panose="020B0604030504040204" pitchFamily="34" charset="0"/>
              </a:rPr>
              <a:t> verschlüsseln – mögliche Algorithmen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070299"/>
            <a:ext cx="111612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>
                <a:latin typeface="Verdana" panose="020B0604030504040204" pitchFamily="34" charset="0"/>
              </a:rPr>
              <a:t>RC4 </a:t>
            </a:r>
            <a:r>
              <a:rPr lang="de-AT" altLang="de-DE" sz="1800" b="1" kern="0" dirty="0" smtClean="0">
                <a:latin typeface="Verdana" panose="020B0604030504040204" pitchFamily="34" charset="0"/>
              </a:rPr>
              <a:t>40-bit</a:t>
            </a:r>
            <a:br>
              <a:rPr lang="de-AT" altLang="de-DE" sz="1800" b="1" kern="0" dirty="0" smtClean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sehr schwache Verschlüsselung</a:t>
            </a:r>
            <a:br>
              <a:rPr lang="de-AT" altLang="de-DE" sz="1600" kern="0" dirty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schon sehr lange unterstützt (seit SPM 5.1)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nur noch aus Kompatibilitätsgründen </a:t>
            </a:r>
            <a:endParaRPr lang="de-AT" altLang="de-DE" sz="1600" b="1" kern="0" dirty="0" smtClean="0">
              <a:latin typeface="Verdana" panose="020B0604030504040204" pitchFamily="34" charset="0"/>
            </a:endParaRP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RC4 128-bit</a:t>
            </a:r>
            <a:br>
              <a:rPr lang="de-AT" altLang="de-DE" sz="1800" b="1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etwas stärker als 40 Bit Verschlüsselung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lange Zeit State-</a:t>
            </a:r>
            <a:r>
              <a:rPr lang="de-AT" altLang="de-DE" sz="1600" kern="0" dirty="0" err="1" smtClean="0">
                <a:latin typeface="Verdana" panose="020B0604030504040204" pitchFamily="34" charset="0"/>
              </a:rPr>
              <a:t>of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-</a:t>
            </a:r>
            <a:r>
              <a:rPr lang="de-AT" altLang="de-DE" sz="1600" kern="0" dirty="0" err="1" smtClean="0">
                <a:latin typeface="Verdana" panose="020B0604030504040204" pitchFamily="34" charset="0"/>
              </a:rPr>
              <a:t>the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-art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wird mittlerweile als nicht mehr sicher angesehen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nur noch für mittelsensitive Daten</a:t>
            </a:r>
            <a:endParaRPr lang="de-AT" altLang="de-DE" sz="1600" b="1" kern="0" dirty="0" smtClean="0">
              <a:latin typeface="Verdana" panose="020B0604030504040204" pitchFamily="34" charset="0"/>
            </a:endParaRP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AES-128</a:t>
            </a:r>
            <a:r>
              <a:rPr lang="de-AT" altLang="de-DE" sz="1800" kern="0" dirty="0" smtClean="0">
                <a:latin typeface="Verdana" panose="020B0604030504040204" pitchFamily="34" charset="0"/>
              </a:rPr>
              <a:t/>
            </a:r>
            <a:br>
              <a:rPr lang="de-AT" altLang="de-DE" sz="18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sehr sicher (Entschlüsselungszeit mehrere Jahrzehnte selbst mit Supercomputern)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AES-256</a:t>
            </a:r>
            <a:br>
              <a:rPr lang="de-AT" altLang="de-DE" sz="1800" b="1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eine der höchsten zur Zeit bekannten Sicherheitsstufen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evaluiert aber noch nicht implementiert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Unterstützung kann auf Kundenwunsch erfolgen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800" kern="0" dirty="0" smtClean="0">
                <a:latin typeface="Verdana" panose="020B0604030504040204" pitchFamily="34" charset="0"/>
              </a:rPr>
              <a:t/>
            </a:r>
            <a:br>
              <a:rPr lang="de-AT" altLang="de-DE" sz="1800" kern="0" dirty="0" smtClean="0">
                <a:latin typeface="Verdana" panose="020B0604030504040204" pitchFamily="34" charset="0"/>
              </a:rPr>
            </a:br>
            <a:endParaRPr lang="de-AT" altLang="de-DE" sz="1800" kern="0" dirty="0" smtClean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51384" y="460699"/>
            <a:ext cx="10945216" cy="609600"/>
          </a:xfrm>
        </p:spPr>
        <p:txBody>
          <a:bodyPr/>
          <a:lstStyle/>
          <a:p>
            <a:r>
              <a:rPr lang="de-AT" altLang="de-DE" sz="2000" i="1" dirty="0" smtClean="0">
                <a:solidFill>
                  <a:srgbClr val="007BC1"/>
                </a:solidFill>
                <a:latin typeface="Verdana" panose="020B0604030504040204" pitchFamily="34" charset="0"/>
              </a:rPr>
              <a:t>Unterschiede PDF – PDF/A</a:t>
            </a:r>
            <a:endParaRPr lang="de-AT" sz="200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xmlns="" id="{B406C7CE-7D8C-490D-B514-B0DD1AEC2A7E}"/>
              </a:ext>
            </a:extLst>
          </p:cNvPr>
          <p:cNvSpPr txBox="1">
            <a:spLocks/>
          </p:cNvSpPr>
          <p:nvPr/>
        </p:nvSpPr>
        <p:spPr>
          <a:xfrm>
            <a:off x="89992" y="5844952"/>
            <a:ext cx="6324600" cy="3048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defRPr/>
            </a:pPr>
            <a:r>
              <a:rPr lang="de-DE" altLang="de-DE"/>
              <a:t>		</a:t>
            </a:r>
            <a:endParaRPr lang="de-DE" altLang="de-DE" sz="1200"/>
          </a:p>
        </p:txBody>
      </p:sp>
      <p:sp>
        <p:nvSpPr>
          <p:cNvPr id="13" name="Rectangle 2051">
            <a:extLst>
              <a:ext uri="{FF2B5EF4-FFF2-40B4-BE49-F238E27FC236}">
                <a16:creationId xmlns:a16="http://schemas.microsoft.com/office/drawing/2014/main" xmlns="" id="{B909BF35-AF41-480C-8A8D-D27B9D8FC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196752"/>
            <a:ext cx="11161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2821"/>
              </a:buClr>
              <a:buFont typeface="Wingdings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BAD"/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281C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Calibri" pitchFamily="34" charset="0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DIN" pitchFamily="50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4BAE2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Alle verwendeten Ressourcen müssen in das Dokument eingebettet sein</a:t>
            </a:r>
            <a:r>
              <a:rPr lang="de-AT" altLang="de-DE" sz="1800" kern="0" dirty="0" smtClean="0">
                <a:latin typeface="Verdana" panose="020B0604030504040204" pitchFamily="34" charset="0"/>
              </a:rPr>
              <a:t/>
            </a:r>
            <a:br>
              <a:rPr lang="de-AT" altLang="de-DE" sz="1800" kern="0" dirty="0" smtClean="0">
                <a:latin typeface="Verdana" panose="020B0604030504040204" pitchFamily="34" charset="0"/>
              </a:rPr>
            </a:br>
            <a:r>
              <a:rPr lang="de-AT" altLang="de-DE" sz="1800" kern="0" dirty="0" smtClean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Grafiken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>
                <a:latin typeface="Verdana" panose="020B0604030504040204" pitchFamily="34" charset="0"/>
              </a:rPr>
              <a:t>- Farbdefinitionen</a:t>
            </a:r>
            <a:br>
              <a:rPr lang="de-AT" altLang="de-DE" sz="1600" kern="0" dirty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Schriftarten</a:t>
            </a: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Bestimmte Funktionen sind für PDF/A untersagt, z.B.:</a:t>
            </a:r>
            <a:r>
              <a:rPr lang="de-AT" altLang="de-DE" sz="1800" kern="0" dirty="0" smtClean="0">
                <a:latin typeface="Verdana" panose="020B0604030504040204" pitchFamily="34" charset="0"/>
              </a:rPr>
              <a:t/>
            </a:r>
            <a:br>
              <a:rPr lang="de-AT" altLang="de-DE" sz="1800" kern="0" dirty="0" smtClean="0">
                <a:latin typeface="Verdana" panose="020B0604030504040204" pitchFamily="34" charset="0"/>
              </a:rPr>
            </a:br>
            <a:r>
              <a:rPr lang="de-AT" altLang="de-DE" sz="1800" kern="0" dirty="0" smtClean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Verschlüsselung</a:t>
            </a:r>
            <a:br>
              <a:rPr lang="de-AT" altLang="de-DE" sz="1600" kern="0" dirty="0" smtClean="0">
                <a:latin typeface="Verdana" panose="020B0604030504040204" pitchFamily="34" charset="0"/>
              </a:rPr>
            </a:br>
            <a:r>
              <a:rPr lang="de-AT" altLang="de-DE" sz="1600" kern="0" dirty="0" smtClean="0">
                <a:latin typeface="Verdana" panose="020B0604030504040204" pitchFamily="34" charset="0"/>
              </a:rPr>
              <a:t>- Sperren von Funktionen wie </a:t>
            </a:r>
            <a:r>
              <a:rPr lang="de-AT" sz="1600" dirty="0" smtClean="0"/>
              <a:t>Drucken oder Daten herauskopieren </a:t>
            </a:r>
            <a:br>
              <a:rPr lang="de-AT" sz="1600" dirty="0" smtClean="0"/>
            </a:br>
            <a:r>
              <a:rPr lang="de-AT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- Transparente Inhalte</a:t>
            </a:r>
            <a:endParaRPr lang="de-AT" altLang="de-DE" sz="1600" kern="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000" kern="0" dirty="0">
              <a:latin typeface="Verdana" panose="020B0604030504040204" pitchFamily="34" charset="0"/>
            </a:endParaRPr>
          </a:p>
          <a:p>
            <a:pPr>
              <a:spcBef>
                <a:spcPct val="30000"/>
              </a:spcBef>
              <a:spcAft>
                <a:spcPct val="25000"/>
              </a:spcAft>
              <a:buFontTx/>
              <a:buBlip>
                <a:blip r:embed="rId3"/>
              </a:buBlip>
            </a:pPr>
            <a:r>
              <a:rPr lang="de-AT" altLang="de-DE" sz="1800" b="1" kern="0" dirty="0" smtClean="0">
                <a:latin typeface="Verdana" panose="020B0604030504040204" pitchFamily="34" charset="0"/>
              </a:rPr>
              <a:t>PDF/A-konforme Metadaten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800" kern="0" dirty="0">
                <a:latin typeface="Verdana" panose="020B0604030504040204" pitchFamily="34" charset="0"/>
              </a:rPr>
              <a:t>- 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werden vom </a:t>
            </a:r>
            <a:r>
              <a:rPr lang="de-AT" altLang="de-DE" sz="1600" kern="0" dirty="0" err="1" smtClean="0">
                <a:latin typeface="Verdana" panose="020B0604030504040204" pitchFamily="34" charset="0"/>
              </a:rPr>
              <a:t>SpoolMaster</a:t>
            </a:r>
            <a:r>
              <a:rPr lang="de-AT" altLang="de-DE" sz="1600" kern="0" dirty="0" smtClean="0">
                <a:latin typeface="Verdana" panose="020B0604030504040204" pitchFamily="34" charset="0"/>
              </a:rPr>
              <a:t> automatisch erstellt</a:t>
            </a: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r>
              <a:rPr lang="de-AT" altLang="de-DE" sz="1800" kern="0" dirty="0">
                <a:latin typeface="Verdana" panose="020B0604030504040204" pitchFamily="34" charset="0"/>
              </a:rPr>
              <a:t/>
            </a:r>
            <a:br>
              <a:rPr lang="de-AT" altLang="de-DE" sz="1800" kern="0" dirty="0">
                <a:latin typeface="Verdana" panose="020B0604030504040204" pitchFamily="34" charset="0"/>
              </a:rPr>
            </a:br>
            <a:endParaRPr lang="de-AT" altLang="de-DE" sz="1800" kern="0" dirty="0">
              <a:latin typeface="Verdana" panose="020B0604030504040204" pitchFamily="34" charset="0"/>
            </a:endParaRPr>
          </a:p>
          <a:p>
            <a:pPr marL="0" indent="0">
              <a:spcBef>
                <a:spcPct val="30000"/>
              </a:spcBef>
              <a:spcAft>
                <a:spcPct val="25000"/>
              </a:spcAft>
            </a:pPr>
            <a:endParaRPr lang="de-AT" altLang="de-DE" sz="1800" kern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äsentatio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enutzerdefiniert 2">
      <a:majorFont>
        <a:latin typeface="DIN"/>
        <a:ea typeface="Osaka"/>
        <a:cs typeface="Osaka"/>
      </a:majorFont>
      <a:minorFont>
        <a:latin typeface="DI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Leere Prä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2004:Vorlagen:Präsentationen:Designs:Leere Präsentation</Template>
  <TotalTime>0</TotalTime>
  <Words>319</Words>
  <Application>Microsoft Office PowerPoint</Application>
  <PresentationFormat>Breitbild</PresentationFormat>
  <Paragraphs>97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MS PGothic</vt:lpstr>
      <vt:lpstr>Arial</vt:lpstr>
      <vt:lpstr>Calibri</vt:lpstr>
      <vt:lpstr>Courier New</vt:lpstr>
      <vt:lpstr>DIN</vt:lpstr>
      <vt:lpstr>Osaka</vt:lpstr>
      <vt:lpstr>Segoe UI</vt:lpstr>
      <vt:lpstr>Times</vt:lpstr>
      <vt:lpstr>Trebuchet MS</vt:lpstr>
      <vt:lpstr>Verdana</vt:lpstr>
      <vt:lpstr>Wingdings</vt:lpstr>
      <vt:lpstr>Leere Präsentation</vt:lpstr>
      <vt:lpstr>PDF-Ausgabe für Fortgeschrittene</vt:lpstr>
      <vt:lpstr>EIN BEITRAG VON</vt:lpstr>
      <vt:lpstr>Der SpoolMaster PDF Merger</vt:lpstr>
      <vt:lpstr>Der SpoolMaster PDF Merger – Live Demo</vt:lpstr>
      <vt:lpstr>PDF Merger - Einsatzmöglichkeiten</vt:lpstr>
      <vt:lpstr>PDF-Merger - Vorteile gegenüber Einfügen als Grafik</vt:lpstr>
      <vt:lpstr>PDFs verschlüsseln</vt:lpstr>
      <vt:lpstr>PDFs mit SpoolMaster verschlüsseln – mögliche Algorithmen</vt:lpstr>
      <vt:lpstr>Unterschiede PDF – PDF/A</vt:lpstr>
      <vt:lpstr>Notwendigkeit für PDF/A</vt:lpstr>
      <vt:lpstr>Benötigte SpoolMaster Module:</vt:lpstr>
      <vt:lpstr>4 Möglichkeiten der Produkteinführung </vt:lpstr>
      <vt:lpstr>Danke für Ihre Aufmerksamkeit</vt:lpstr>
    </vt:vector>
  </TitlesOfParts>
  <Company>.. ..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.. ..</dc:creator>
  <cp:lastModifiedBy>Herbert Pfeifer</cp:lastModifiedBy>
  <cp:revision>144</cp:revision>
  <cp:lastPrinted>1904-01-01T00:00:00Z</cp:lastPrinted>
  <dcterms:created xsi:type="dcterms:W3CDTF">2010-02-13T14:29:58Z</dcterms:created>
  <dcterms:modified xsi:type="dcterms:W3CDTF">2021-04-27T14:58:49Z</dcterms:modified>
</cp:coreProperties>
</file>